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3"/>
  </p:notesMasterIdLst>
  <p:sldIdLst>
    <p:sldId id="256" r:id="rId2"/>
    <p:sldId id="258" r:id="rId3"/>
    <p:sldId id="259" r:id="rId4"/>
    <p:sldId id="372" r:id="rId5"/>
    <p:sldId id="373" r:id="rId6"/>
    <p:sldId id="265" r:id="rId7"/>
    <p:sldId id="374" r:id="rId8"/>
    <p:sldId id="376" r:id="rId9"/>
    <p:sldId id="375" r:id="rId10"/>
    <p:sldId id="273" r:id="rId11"/>
    <p:sldId id="264" r:id="rId12"/>
    <p:sldId id="269" r:id="rId13"/>
    <p:sldId id="270" r:id="rId14"/>
    <p:sldId id="27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71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24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4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2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05745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149519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595" y="6650015"/>
            <a:ext cx="13812359" cy="7065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1022" name="Group"/>
          <p:cNvSpPr txBox="1"/>
          <p:nvPr/>
        </p:nvSpPr>
        <p:spPr>
          <a:xfrm>
            <a:off x="4681056" y="5868585"/>
            <a:ext cx="17898013" cy="1291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column names into values with </a:t>
            </a:r>
            <a:r>
              <a:rPr b="1" dirty="0">
                <a:solidFill>
                  <a:srgbClr val="91B473"/>
                </a:solidFill>
              </a:rPr>
              <a:t>gather()</a:t>
            </a:r>
          </a:p>
        </p:txBody>
      </p:sp>
      <p:sp>
        <p:nvSpPr>
          <p:cNvPr id="1031" name="Group"/>
          <p:cNvSpPr txBox="1"/>
          <p:nvPr/>
        </p:nvSpPr>
        <p:spPr>
          <a:xfrm>
            <a:off x="4681055" y="8170826"/>
            <a:ext cx="15021888" cy="22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Split a column with </a:t>
            </a:r>
            <a:r>
              <a:rPr b="1" dirty="0">
                <a:solidFill>
                  <a:srgbClr val="78AAD6"/>
                </a:solidFill>
              </a:rPr>
              <a:t>separate() </a:t>
            </a:r>
            <a:r>
              <a:rPr dirty="0"/>
              <a:t>or </a:t>
            </a:r>
            <a:r>
              <a:rPr b="1" dirty="0" err="1">
                <a:solidFill>
                  <a:srgbClr val="78AAD6"/>
                </a:solidFill>
              </a:rPr>
              <a:t>separate_rows</a:t>
            </a:r>
            <a:r>
              <a:rPr b="1" dirty="0">
                <a:solidFill>
                  <a:srgbClr val="78AAD6"/>
                </a:solidFill>
              </a:rPr>
              <a:t>()</a:t>
            </a:r>
          </a:p>
        </p:txBody>
      </p:sp>
      <p:sp>
        <p:nvSpPr>
          <p:cNvPr id="1039" name="Unite columns with unite()"/>
          <p:cNvSpPr txBox="1"/>
          <p:nvPr/>
        </p:nvSpPr>
        <p:spPr>
          <a:xfrm>
            <a:off x="4681055" y="11011837"/>
            <a:ext cx="8978897" cy="160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Unite columns with </a:t>
            </a:r>
            <a:r>
              <a:rPr b="1" dirty="0">
                <a:solidFill>
                  <a:srgbClr val="78AAD6"/>
                </a:solidFill>
              </a:rPr>
              <a:t>unite()</a:t>
            </a:r>
          </a:p>
        </p:txBody>
      </p:sp>
      <p:sp>
        <p:nvSpPr>
          <p:cNvPr id="1029" name="Group"/>
          <p:cNvSpPr txBox="1"/>
          <p:nvPr/>
        </p:nvSpPr>
        <p:spPr>
          <a:xfrm>
            <a:off x="4681056" y="3689768"/>
            <a:ext cx="15021887" cy="1169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values into column names with </a:t>
            </a:r>
            <a:r>
              <a:rPr b="1" dirty="0">
                <a:solidFill>
                  <a:srgbClr val="91B473"/>
                </a:solidFill>
              </a:rPr>
              <a:t>spread()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EE670-1209-49F0-B19D-64039EA5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2" y="3689768"/>
            <a:ext cx="3342591" cy="87212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0"/>
      <p:bldP spid="1031" grpId="0"/>
      <p:bldP spid="103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16700" dirty="0"/>
              <a:t>Check your understanding</a:t>
            </a:r>
            <a:endParaRPr dirty="0"/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05C4EF-5247-4CC9-B156-D6503DCA3332}"/>
              </a:ext>
            </a:extLst>
          </p:cNvPr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babynames %&gt;%…">
            <a:extLst>
              <a:ext uri="{FF2B5EF4-FFF2-40B4-BE49-F238E27FC236}">
                <a16:creationId xmlns:a16="http://schemas.microsoft.com/office/drawing/2014/main" id="{EB732AF8-1688-49FB-BFDF-840337A60D45}"/>
              </a:ext>
            </a:extLst>
          </p:cNvPr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2" name="Can we calculate the ratio of boys to girls?">
            <a:extLst>
              <a:ext uri="{FF2B5EF4-FFF2-40B4-BE49-F238E27FC236}">
                <a16:creationId xmlns:a16="http://schemas.microsoft.com/office/drawing/2014/main" id="{110557E6-4F3C-445A-A57D-74AE0E658A8F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3" name="year   sex      n…">
            <a:extLst>
              <a:ext uri="{FF2B5EF4-FFF2-40B4-BE49-F238E27FC236}">
                <a16:creationId xmlns:a16="http://schemas.microsoft.com/office/drawing/2014/main" id="{0CBA4D87-7CE7-4CEA-84E9-9A1F22B8D9C2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better_layout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952353" y="5781369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*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7   1886 144535 110784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12" name="year   sex      n…">
            <a:extLst>
              <a:ext uri="{FF2B5EF4-FFF2-40B4-BE49-F238E27FC236}">
                <a16:creationId xmlns:a16="http://schemas.microsoft.com/office/drawing/2014/main" id="{E9B7205E-5AFE-4A84-9135-E3EA6057FF8A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  <p:sp>
        <p:nvSpPr>
          <p:cNvPr id="13" name="Can we calculate the ratio of boys to girls?">
            <a:extLst>
              <a:ext uri="{FF2B5EF4-FFF2-40B4-BE49-F238E27FC236}">
                <a16:creationId xmlns:a16="http://schemas.microsoft.com/office/drawing/2014/main" id="{CD8B3C45-5015-4A26-AE18-E06743F49CC6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Check </a:t>
            </a:r>
            <a:r>
              <a:rPr lang="en-GB"/>
              <a:t>your understanding</a:t>
            </a:r>
            <a:endParaRPr dirty="0"/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3403749"/>
            <a:ext cx="21452305" cy="752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Describe what you want to do in an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rPr dirty="0"/>
              <a:t>. Each variable in the equation should correspond to a variable in your data:</a:t>
            </a:r>
            <a:endParaRPr lang="en-GB" dirty="0"/>
          </a:p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"color by sex"</a:t>
            </a:r>
            <a:endParaRPr lang="en-GB" dirty="0"/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solidFill>
                  <a:schemeClr val="accent1"/>
                </a:solidFill>
              </a:rPr>
              <a:t>color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sex</a:t>
            </a:r>
            <a:endParaRPr lang="en-GB" dirty="0">
              <a:solidFill>
                <a:schemeClr val="accent1"/>
              </a:solidFill>
            </a:endParaRPr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solidFill>
                <a:schemeClr val="accent1"/>
              </a:solidFill>
            </a:endParaRP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solidFill>
                  <a:schemeClr val="accent1"/>
                </a:solidFill>
              </a:rPr>
              <a:t>prop</a:t>
            </a:r>
            <a:r>
              <a:rPr dirty="0"/>
              <a:t> male = number of </a:t>
            </a:r>
            <a:r>
              <a:rPr dirty="0">
                <a:solidFill>
                  <a:schemeClr val="accent1"/>
                </a:solidFill>
              </a:rPr>
              <a:t>males</a:t>
            </a:r>
            <a:r>
              <a:rPr dirty="0"/>
              <a:t> / number of </a:t>
            </a:r>
            <a:r>
              <a:rPr dirty="0">
                <a:solidFill>
                  <a:schemeClr val="accent1"/>
                </a:solidFill>
              </a:rPr>
              <a:t>females</a:t>
            </a:r>
            <a:r>
              <a:rPr dirty="0"/>
              <a:t> + number of </a:t>
            </a:r>
            <a:r>
              <a:rPr dirty="0"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73713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dirty="0"/>
              <a:t> Results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B94EB7-8396-4684-B0FA-C99A26145358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828162" y="3074442"/>
            <a:ext cx="5446200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5412356" y="726380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85000" lnSpcReduction="1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5622FB6-6E38-4B84-A6A3-10352F0EC5A2}"/>
              </a:ext>
            </a:extLst>
          </p:cNvPr>
          <p:cNvSpPr/>
          <p:nvPr/>
        </p:nvSpPr>
        <p:spPr>
          <a:xfrm>
            <a:off x="18159984" y="1517538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4" name="value (former cells)"/>
          <p:cNvSpPr txBox="1"/>
          <p:nvPr/>
        </p:nvSpPr>
        <p:spPr>
          <a:xfrm>
            <a:off x="15412356" y="760439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r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3600" dirty="0"/>
              <a:t>v</a:t>
            </a:r>
            <a:r>
              <a:rPr sz="3600" dirty="0" err="1"/>
              <a:t>alue</a:t>
            </a:r>
            <a:r>
              <a:rPr lang="en-GB" sz="3600" dirty="0" err="1"/>
              <a:t>s_to</a:t>
            </a:r>
            <a:r>
              <a:rPr sz="3600" dirty="0"/>
              <a:t> </a:t>
            </a:r>
            <a:r>
              <a:rPr sz="3200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E4D7AB-6B4A-4902-9974-E08BE79C5A17}"/>
              </a:ext>
            </a:extLst>
          </p:cNvPr>
          <p:cNvSpPr/>
          <p:nvPr/>
        </p:nvSpPr>
        <p:spPr>
          <a:xfrm>
            <a:off x="20317968" y="1583765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728419" y="2359061"/>
            <a:ext cx="21155251" cy="1969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1084881" y="2541387"/>
            <a:ext cx="20706692" cy="196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cases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 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s_to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9049584" y="5193098"/>
            <a:ext cx="5058666" cy="3329803"/>
          </a:xfrm>
          <a:prstGeom prst="wedgeRoundRectCallout">
            <a:avLst>
              <a:gd name="adj1" fmla="val 17994"/>
              <a:gd name="adj2" fmla="val -851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column names</a:t>
            </a:r>
            <a:endParaRPr dirty="0"/>
          </a:p>
        </p:txBody>
      </p:sp>
      <p:sp>
        <p:nvSpPr>
          <p:cNvPr id="571" name="data frame to reshape"/>
          <p:cNvSpPr/>
          <p:nvPr/>
        </p:nvSpPr>
        <p:spPr>
          <a:xfrm>
            <a:off x="4677167" y="5194320"/>
            <a:ext cx="4133093" cy="3329803"/>
          </a:xfrm>
          <a:prstGeom prst="wedgeRoundRectCallout">
            <a:avLst>
              <a:gd name="adj1" fmla="val 16296"/>
              <a:gd name="adj2" fmla="val -8348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Which columns to reshape?</a:t>
            </a: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572" name="name of the new value column…"/>
          <p:cNvSpPr/>
          <p:nvPr/>
        </p:nvSpPr>
        <p:spPr>
          <a:xfrm>
            <a:off x="14347575" y="5193098"/>
            <a:ext cx="5058666" cy="3329803"/>
          </a:xfrm>
          <a:prstGeom prst="wedgeRoundRectCallout">
            <a:avLst>
              <a:gd name="adj1" fmla="val 17578"/>
              <a:gd name="adj2" fmla="val -83632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cell values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598351"/>
            <a:ext cx="19383339" cy="1729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2780675"/>
            <a:ext cx="19003646" cy="1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9434" y="5685207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738182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</a:t>
            </a:r>
            <a:endParaRPr dirty="0"/>
          </a:p>
        </p:txBody>
      </p:sp>
      <p:sp>
        <p:nvSpPr>
          <p:cNvPr id="582" name="3"/>
          <p:cNvSpPr txBox="1"/>
          <p:nvPr/>
        </p:nvSpPr>
        <p:spPr>
          <a:xfrm>
            <a:off x="15980946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20223711" y="5253465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A314F52A-10FD-4442-9EBC-73A775BE4D0D}"/>
              </a:ext>
            </a:extLst>
          </p:cNvPr>
          <p:cNvSpPr/>
          <p:nvPr/>
        </p:nvSpPr>
        <p:spPr>
          <a:xfrm>
            <a:off x="6503308" y="4695524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numbers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064CF-6264-4845-A72C-953B4E834A5A}"/>
              </a:ext>
            </a:extLst>
          </p:cNvPr>
          <p:cNvSpPr/>
          <p:nvPr/>
        </p:nvSpPr>
        <p:spPr>
          <a:xfrm>
            <a:off x="10039350" y="5314950"/>
            <a:ext cx="9791700" cy="59478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CEB9F-4B7A-4B00-BEBA-B7A453E82743}"/>
              </a:ext>
            </a:extLst>
          </p:cNvPr>
          <p:cNvCxnSpPr/>
          <p:nvPr/>
        </p:nvCxnSpPr>
        <p:spPr>
          <a:xfrm flipV="1">
            <a:off x="13222224" y="5909731"/>
            <a:ext cx="0" cy="473388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AFB2B6-CF37-4B75-A464-391107F8FC04}"/>
              </a:ext>
            </a:extLst>
          </p:cNvPr>
          <p:cNvSpPr txBox="1"/>
          <p:nvPr/>
        </p:nvSpPr>
        <p:spPr>
          <a:xfrm>
            <a:off x="9976947" y="10436576"/>
            <a:ext cx="6490557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Dissolution at time x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(minutes)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E080B-CAF8-48F9-9B8C-3D27F39D5531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793423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221567"/>
            <a:ext cx="19383339" cy="264434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2403891"/>
            <a:ext cx="19003646" cy="221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(cols=c(“2011”,”2012”,”2013”),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8538" y="6061991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973099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5228563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509427" y="5630249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4D6C6E3F-9C4B-4DF3-86B9-31A031AB396D}"/>
              </a:ext>
            </a:extLst>
          </p:cNvPr>
          <p:cNvSpPr/>
          <p:nvPr/>
        </p:nvSpPr>
        <p:spPr>
          <a:xfrm>
            <a:off x="2500330" y="5152600"/>
            <a:ext cx="3385742" cy="1547625"/>
          </a:xfrm>
          <a:prstGeom prst="wedgeRoundRectCallout">
            <a:avLst>
              <a:gd name="adj1" fmla="val 96842"/>
              <a:gd name="adj2" fmla="val -147597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names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1919699" y="2711098"/>
            <a:ext cx="201795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048690" y="2786827"/>
            <a:ext cx="19896909" cy="172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699" y="5679055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60313C8F-59CF-431A-9402-DA8F5F4A6AF1}"/>
              </a:ext>
            </a:extLst>
          </p:cNvPr>
          <p:cNvSpPr/>
          <p:nvPr/>
        </p:nvSpPr>
        <p:spPr>
          <a:xfrm>
            <a:off x="4923581" y="4775816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Everything except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1456944" y="2893422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1645920" y="3081075"/>
            <a:ext cx="2128113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9" name="Rectangle"/>
          <p:cNvSpPr/>
          <p:nvPr/>
        </p:nvSpPr>
        <p:spPr>
          <a:xfrm>
            <a:off x="1456944" y="4911836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1654180" y="5099489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(cols=c("2011", "2012", "2013"),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1" name="Rectangle"/>
          <p:cNvSpPr/>
          <p:nvPr/>
        </p:nvSpPr>
        <p:spPr>
          <a:xfrm>
            <a:off x="1456944" y="6930250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1654180" y="7117903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("201"),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3" name="Rectangle"/>
          <p:cNvSpPr/>
          <p:nvPr/>
        </p:nvSpPr>
        <p:spPr>
          <a:xfrm>
            <a:off x="1456944" y="8948664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1654180" y="9136317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92" y="3850624"/>
            <a:ext cx="13598816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9255750" y="3850624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760948" y="790963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Rectangle"/>
          <p:cNvSpPr/>
          <p:nvPr/>
        </p:nvSpPr>
        <p:spPr>
          <a:xfrm>
            <a:off x="1950795" y="755646"/>
            <a:ext cx="20482410" cy="2755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8"/>
            <a:ext cx="20258096" cy="2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names_ptypes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list(year = integer())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AC156-B756-447B-A4DF-2CEAE86F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30" y="4139475"/>
            <a:ext cx="13454140" cy="7582763"/>
          </a:xfrm>
          <a:prstGeom prst="rect">
            <a:avLst/>
          </a:prstGeom>
        </p:spPr>
      </p:pic>
      <p:sp>
        <p:nvSpPr>
          <p:cNvPr id="8" name="Arrow">
            <a:extLst>
              <a:ext uri="{FF2B5EF4-FFF2-40B4-BE49-F238E27FC236}">
                <a16:creationId xmlns:a16="http://schemas.microsoft.com/office/drawing/2014/main" id="{C0EF5833-18CA-4D2E-B7D5-28408542C3D4}"/>
              </a:ext>
            </a:extLst>
          </p:cNvPr>
          <p:cNvSpPr/>
          <p:nvPr/>
        </p:nvSpPr>
        <p:spPr>
          <a:xfrm>
            <a:off x="9625142" y="4139475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74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lang="en-GB" dirty="0"/>
              <a:t>( )</a:t>
            </a:r>
            <a:endParaRPr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064CF-6264-4845-A72C-953B4E834A5A}"/>
              </a:ext>
            </a:extLst>
          </p:cNvPr>
          <p:cNvSpPr/>
          <p:nvPr/>
        </p:nvSpPr>
        <p:spPr>
          <a:xfrm>
            <a:off x="10039350" y="5314950"/>
            <a:ext cx="9791700" cy="59478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CEB9F-4B7A-4B00-BEBA-B7A453E82743}"/>
              </a:ext>
            </a:extLst>
          </p:cNvPr>
          <p:cNvCxnSpPr/>
          <p:nvPr/>
        </p:nvCxnSpPr>
        <p:spPr>
          <a:xfrm flipV="1">
            <a:off x="13222224" y="5909731"/>
            <a:ext cx="0" cy="473388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AFB2B6-CF37-4B75-A464-391107F8FC04}"/>
              </a:ext>
            </a:extLst>
          </p:cNvPr>
          <p:cNvSpPr txBox="1"/>
          <p:nvPr/>
        </p:nvSpPr>
        <p:spPr>
          <a:xfrm>
            <a:off x="10596516" y="10436576"/>
            <a:ext cx="5251438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…so then “time”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is also a variable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Graphic 6" descr="Confused face with no fill">
            <a:extLst>
              <a:ext uri="{FF2B5EF4-FFF2-40B4-BE49-F238E27FC236}">
                <a16:creationId xmlns:a16="http://schemas.microsoft.com/office/drawing/2014/main" id="{41A21B93-A244-456E-957E-84C88FFE8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0416" y="6072808"/>
            <a:ext cx="2357960" cy="23579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4AF0D8-2181-4B13-A88D-71C17C32B553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1888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if: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023669" y="2121408"/>
            <a:ext cx="5428114" cy="2320554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</a:t>
            </a:r>
            <a:r>
              <a:rPr lang="en-GB" sz="6000" dirty="0" err="1"/>
              <a:t>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4388680" y="385251"/>
            <a:ext cx="7516808" cy="14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925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names_from</a:t>
            </a:r>
            <a:r>
              <a:rPr dirty="0"/>
              <a:t> </a:t>
            </a:r>
            <a:endParaRPr lang="en-GB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600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5" name="value (new cells)"/>
          <p:cNvSpPr txBox="1"/>
          <p:nvPr/>
        </p:nvSpPr>
        <p:spPr>
          <a:xfrm>
            <a:off x="6801213" y="494979"/>
            <a:ext cx="5390787" cy="131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fontScale="700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5900" dirty="0"/>
              <a:t>v</a:t>
            </a:r>
            <a:r>
              <a:rPr sz="5900" dirty="0" err="1"/>
              <a:t>alue</a:t>
            </a:r>
            <a:r>
              <a:rPr lang="en-GB" sz="5900" dirty="0" err="1"/>
              <a:t>s_from</a:t>
            </a:r>
            <a:r>
              <a:rPr sz="5900" dirty="0"/>
              <a:t> </a:t>
            </a:r>
            <a:endParaRPr lang="en-GB" sz="5900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700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5062520"/>
            <a:ext cx="5149851" cy="3620528"/>
          </a:xfrm>
          <a:prstGeom prst="wedgeRoundRectCallout">
            <a:avLst>
              <a:gd name="adj1" fmla="val 40247"/>
              <a:gd name="adj2" fmla="val -77418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New columns from names in this variable</a:t>
            </a:r>
            <a:endParaRPr dirty="0"/>
          </a:p>
        </p:txBody>
      </p:sp>
      <p:sp>
        <p:nvSpPr>
          <p:cNvPr id="762" name="data frame to reshape"/>
          <p:cNvSpPr/>
          <p:nvPr/>
        </p:nvSpPr>
        <p:spPr>
          <a:xfrm>
            <a:off x="1432826" y="5062520"/>
            <a:ext cx="5149851" cy="3620528"/>
          </a:xfrm>
          <a:prstGeom prst="wedgeRoundRectCallout">
            <a:avLst>
              <a:gd name="adj1" fmla="val -10890"/>
              <a:gd name="adj2" fmla="val -9055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5062520"/>
            <a:ext cx="5149851" cy="3620528"/>
          </a:xfrm>
          <a:prstGeom prst="wedgeRoundRectCallout">
            <a:avLst>
              <a:gd name="adj1" fmla="val 11483"/>
              <a:gd name="adj2" fmla="val -7792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Values for these columns from this variable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7"/>
            <a:ext cx="21102913" cy="19876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4"/>
            <a:ext cx="20464792" cy="1846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size,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amount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1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type,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count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View(who)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myNewData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9" y="4741330"/>
            <a:ext cx="13546742" cy="7978988"/>
          </a:xfrm>
          <a:prstGeom prst="rect">
            <a:avLst/>
          </a:prstGeom>
        </p:spPr>
      </p:pic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48254E9-7C93-4C4A-A59D-43902D14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73973" y="7551844"/>
            <a:ext cx="2357960" cy="23579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79071-6DA1-476B-B579-755185663364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5315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Pivot</a:t>
            </a:r>
            <a:r>
              <a:rPr dirty="0"/>
              <a:t> the </a:t>
            </a:r>
            <a:r>
              <a:rPr b="1" dirty="0"/>
              <a:t>5th through 60th</a:t>
            </a:r>
            <a:r>
              <a:rPr dirty="0"/>
              <a:t> columns of who into a pair of columns </a:t>
            </a:r>
            <a:r>
              <a:rPr lang="en-GB" dirty="0"/>
              <a:t>containing the column names in </a:t>
            </a:r>
            <a:r>
              <a:rPr b="1" i="1" dirty="0"/>
              <a:t>codes</a:t>
            </a:r>
            <a:r>
              <a:rPr dirty="0"/>
              <a:t> and </a:t>
            </a:r>
            <a:r>
              <a:rPr lang="en-GB" dirty="0"/>
              <a:t>values in </a:t>
            </a:r>
            <a:r>
              <a:rPr b="1" i="1" dirty="0"/>
              <a:t>n</a:t>
            </a:r>
            <a:r>
              <a:rPr dirty="0"/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select just the </a:t>
            </a:r>
            <a:r>
              <a:rPr b="1" dirty="0"/>
              <a:t>county</a:t>
            </a:r>
            <a:r>
              <a:rPr dirty="0"/>
              <a:t>, </a:t>
            </a:r>
            <a:r>
              <a:rPr b="1" dirty="0"/>
              <a:t>year</a:t>
            </a:r>
            <a:r>
              <a:rPr dirty="0"/>
              <a:t>, </a:t>
            </a:r>
            <a:r>
              <a:rPr b="1" dirty="0"/>
              <a:t>codes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"n")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2" animBg="1" advAuto="0"/>
      <p:bldP spid="848" grpId="1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1007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1009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1005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1013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1010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1010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56995" y="868394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So now you can compute on `time` and `value`:</a:t>
            </a:r>
            <a:endParaRPr dirty="0"/>
          </a:p>
        </p:txBody>
      </p:sp>
      <p:sp>
        <p:nvSpPr>
          <p:cNvPr id="215" name="Rectangle"/>
          <p:cNvSpPr/>
          <p:nvPr/>
        </p:nvSpPr>
        <p:spPr>
          <a:xfrm>
            <a:off x="2949034" y="2630054"/>
            <a:ext cx="18509471" cy="59614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2762250"/>
            <a:ext cx="17746270" cy="582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myNewData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mutate(comparison =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(time==10 ~ value&gt;=0.1,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time==30 ~ value&gt;=0.2,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time==60 ~ value&gt;=0.3,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TRUE ~ NA))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(ID)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summarise(sum = sum(comparison))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mutate(pass = sum==3)</a:t>
            </a:r>
            <a:endParaRPr sz="3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9" y="8776440"/>
            <a:ext cx="13546742" cy="3890656"/>
          </a:xfrm>
          <a:prstGeom prst="rect">
            <a:avLst/>
          </a:prstGeom>
        </p:spPr>
      </p:pic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48254E9-7C93-4C4A-A59D-43902D14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18870" y="9542788"/>
            <a:ext cx="2357960" cy="2357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FEED59-EAF4-41CF-BE37-3FF6EDA157FF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74364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76721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03" y="5649874"/>
            <a:ext cx="17975880" cy="806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6834753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c(4, 7)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AD0402-DC7D-4775-B9AA-EDD4B70CE8B3}"/>
              </a:ext>
            </a:extLst>
          </p:cNvPr>
          <p:cNvSpPr/>
          <p:nvPr/>
        </p:nvSpPr>
        <p:spPr>
          <a:xfrm>
            <a:off x="17162584" y="9047969"/>
            <a:ext cx="5697416" cy="2852703"/>
          </a:xfrm>
          <a:prstGeom prst="wedgeRectCallout">
            <a:avLst>
              <a:gd name="adj1" fmla="val 13118"/>
              <a:gd name="adj2" fmla="val -8158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(Split after 4th and 7th characters)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into =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909" name="Screen Shot 2017-07-20 at 3.2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39" y="6092240"/>
            <a:ext cx="19669522" cy="759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col, 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0F5F9D8-9B9C-44B8-BD85-67C04432C54F}"/>
              </a:ext>
            </a:extLst>
          </p:cNvPr>
          <p:cNvSpPr/>
          <p:nvPr/>
        </p:nvSpPr>
        <p:spPr>
          <a:xfrm>
            <a:off x="840017" y="7359289"/>
            <a:ext cx="4659923" cy="1794107"/>
          </a:xfrm>
          <a:prstGeom prst="wedgeRoundRectCallout">
            <a:avLst>
              <a:gd name="adj1" fmla="val 50406"/>
              <a:gd name="adj2" fmla="val -13915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reshape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19C4B56-0F2D-454B-9599-3973EF11D3CD}"/>
              </a:ext>
            </a:extLst>
          </p:cNvPr>
          <p:cNvSpPr/>
          <p:nvPr/>
        </p:nvSpPr>
        <p:spPr>
          <a:xfrm>
            <a:off x="5815398" y="7315429"/>
            <a:ext cx="4448907" cy="3101699"/>
          </a:xfrm>
          <a:prstGeom prst="wedgeRoundRectCallout">
            <a:avLst>
              <a:gd name="adj1" fmla="val -8769"/>
              <a:gd name="adj2" fmla="val -10284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(in quotes)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AA4910-4654-4192-B1CE-D25D65E27EB6}"/>
              </a:ext>
            </a:extLst>
          </p:cNvPr>
          <p:cNvSpPr/>
          <p:nvPr/>
        </p:nvSpPr>
        <p:spPr>
          <a:xfrm>
            <a:off x="10579763" y="7319999"/>
            <a:ext cx="4448907" cy="2611352"/>
          </a:xfrm>
          <a:prstGeom prst="wedgeRoundRectCallout">
            <a:avLst>
              <a:gd name="adj1" fmla="val -79365"/>
              <a:gd name="adj2" fmla="val -111059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two or more columns to combine</a:t>
            </a:r>
            <a:endParaRPr lang="en-GB" sz="5400" b="1" dirty="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1365591-86CE-47B5-A432-8E349BF26AB7}"/>
              </a:ext>
            </a:extLst>
          </p:cNvPr>
          <p:cNvSpPr/>
          <p:nvPr/>
        </p:nvSpPr>
        <p:spPr>
          <a:xfrm>
            <a:off x="15344128" y="7299044"/>
            <a:ext cx="6364275" cy="3047216"/>
          </a:xfrm>
          <a:prstGeom prst="wedgeRoundRectCallout">
            <a:avLst>
              <a:gd name="adj1" fmla="val -92984"/>
              <a:gd name="adj2" fmla="val -108414"/>
              <a:gd name="adj3" fmla="val 16667"/>
            </a:avLst>
          </a:prstGeom>
          <a:solidFill>
            <a:schemeClr val="bg1">
              <a:lumMod val="6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(Defaults to an underscore)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267273"/>
            <a:ext cx="19631286" cy="718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</a:t>
            </a:r>
            <a:r>
              <a:rPr lang="en-GB" dirty="0"/>
              <a:t>All happy families </a:t>
            </a:r>
            <a:r>
              <a:rPr dirty="0"/>
              <a:t>are alike; </a:t>
            </a:r>
            <a:r>
              <a:rPr lang="en-GB" dirty="0"/>
              <a:t>each</a:t>
            </a:r>
            <a:r>
              <a:rPr dirty="0"/>
              <a:t> </a:t>
            </a:r>
            <a:r>
              <a:rPr lang="en-GB" dirty="0"/>
              <a:t>unhappy family is unhappy in its </a:t>
            </a:r>
            <a:r>
              <a:rPr dirty="0"/>
              <a:t>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</a:t>
            </a:r>
            <a:r>
              <a:rPr lang="en-GB" dirty="0"/>
              <a:t>Leo Tolstoy </a:t>
            </a:r>
            <a:r>
              <a:rPr lang="en-GB" i="1" dirty="0"/>
              <a:t>(in Anna Karenina)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5425669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18000" cy="670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E5CAD81-4E89-4B59-BC98-BCD258D1C661}"/>
              </a:ext>
            </a:extLst>
          </p:cNvPr>
          <p:cNvSpPr/>
          <p:nvPr/>
        </p:nvSpPr>
        <p:spPr>
          <a:xfrm>
            <a:off x="2186563" y="7203638"/>
            <a:ext cx="4659923" cy="1794107"/>
          </a:xfrm>
          <a:prstGeom prst="wedgeRoundRectCallout">
            <a:avLst>
              <a:gd name="adj1" fmla="val 20545"/>
              <a:gd name="adj2" fmla="val -13472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DF8BB9D-0078-40AA-BFB3-F9361AAB6E03}"/>
              </a:ext>
            </a:extLst>
          </p:cNvPr>
          <p:cNvSpPr/>
          <p:nvPr/>
        </p:nvSpPr>
        <p:spPr>
          <a:xfrm>
            <a:off x="7128025" y="7203638"/>
            <a:ext cx="4448907" cy="1630658"/>
          </a:xfrm>
          <a:prstGeom prst="wedgeRoundRectCallout">
            <a:avLst>
              <a:gd name="adj1" fmla="val -53004"/>
              <a:gd name="adj2" fmla="val -14351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with  NA’s to replace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278E1A-715C-420E-84B2-19023731D996}"/>
              </a:ext>
            </a:extLst>
          </p:cNvPr>
          <p:cNvSpPr/>
          <p:nvPr/>
        </p:nvSpPr>
        <p:spPr>
          <a:xfrm>
            <a:off x="11858471" y="7162770"/>
            <a:ext cx="8130119" cy="2611352"/>
          </a:xfrm>
          <a:prstGeom prst="wedgeRoundRectCallout">
            <a:avLst>
              <a:gd name="adj1" fmla="val -30124"/>
              <a:gd name="adj2" fmla="val -102686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"up"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CB22A29-1443-48E3-BE53-8BD3642412EC}"/>
              </a:ext>
            </a:extLst>
          </p:cNvPr>
          <p:cNvSpPr/>
          <p:nvPr/>
        </p:nvSpPr>
        <p:spPr>
          <a:xfrm>
            <a:off x="4230348" y="7376710"/>
            <a:ext cx="4659923" cy="1794107"/>
          </a:xfrm>
          <a:prstGeom prst="wedgeRoundRectCallout">
            <a:avLst>
              <a:gd name="adj1" fmla="val 23531"/>
              <a:gd name="adj2" fmla="val -145799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EDED30B-A34C-4A59-8FF6-1C2397C9227D}"/>
              </a:ext>
            </a:extLst>
          </p:cNvPr>
          <p:cNvSpPr/>
          <p:nvPr/>
        </p:nvSpPr>
        <p:spPr>
          <a:xfrm>
            <a:off x="9681352" y="7313845"/>
            <a:ext cx="6267894" cy="3101699"/>
          </a:xfrm>
          <a:prstGeom prst="wedgeRoundRectCallout">
            <a:avLst>
              <a:gd name="adj1" fmla="val -7196"/>
              <a:gd name="adj2" fmla="val -9964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A named list of column names paired with values to replace NA’s with.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23896" cy="7573217"/>
            <a:chOff x="205584" y="0"/>
            <a:chExt cx="9623894" cy="7573216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01453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50879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5EC43E-BB94-4A4C-907B-92C163D0BBF7}"/>
              </a:ext>
            </a:extLst>
          </p:cNvPr>
          <p:cNvSpPr/>
          <p:nvPr/>
        </p:nvSpPr>
        <p:spPr>
          <a:xfrm>
            <a:off x="3157687" y="7348629"/>
            <a:ext cx="4659923" cy="1794107"/>
          </a:xfrm>
          <a:prstGeom prst="wedgeRoundRectCallout">
            <a:avLst>
              <a:gd name="adj1" fmla="val 23105"/>
              <a:gd name="adj2" fmla="val -14136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24C5125-B280-47F5-9041-533D8AFE8A5C}"/>
              </a:ext>
            </a:extLst>
          </p:cNvPr>
          <p:cNvSpPr/>
          <p:nvPr/>
        </p:nvSpPr>
        <p:spPr>
          <a:xfrm>
            <a:off x="8221248" y="7356487"/>
            <a:ext cx="6267894" cy="1630658"/>
          </a:xfrm>
          <a:prstGeom prst="wedgeRoundRectCallout">
            <a:avLst>
              <a:gd name="adj1" fmla="val -54450"/>
              <a:gd name="adj2" fmla="val -14961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to screen for NA’s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67522" cy="7618269"/>
            <a:chOff x="206510" y="0"/>
            <a:chExt cx="9867521" cy="7618268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57690" cy="56748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57690" cy="29117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4348</Words>
  <Application>Microsoft Office PowerPoint</Application>
  <PresentationFormat>Custom</PresentationFormat>
  <Paragraphs>1845</Paragraphs>
  <Slides>111</Slides>
  <Notes>1</Notes>
  <HiddenSlides>3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4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Check your understanding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52</cp:revision>
  <dcterms:modified xsi:type="dcterms:W3CDTF">2020-01-09T10:52:39Z</dcterms:modified>
</cp:coreProperties>
</file>